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331" r:id="rId2"/>
    <p:sldId id="364" r:id="rId3"/>
    <p:sldId id="348" r:id="rId4"/>
    <p:sldId id="359" r:id="rId5"/>
    <p:sldId id="361" r:id="rId6"/>
    <p:sldId id="360" r:id="rId7"/>
    <p:sldId id="334" r:id="rId8"/>
    <p:sldId id="365" r:id="rId9"/>
    <p:sldId id="256" r:id="rId10"/>
    <p:sldId id="273" r:id="rId11"/>
    <p:sldId id="344" r:id="rId12"/>
    <p:sldId id="358" r:id="rId13"/>
    <p:sldId id="286" r:id="rId14"/>
    <p:sldId id="357" r:id="rId15"/>
    <p:sldId id="294" r:id="rId16"/>
    <p:sldId id="329" r:id="rId17"/>
    <p:sldId id="363" r:id="rId18"/>
    <p:sldId id="362" r:id="rId19"/>
    <p:sldId id="298" r:id="rId20"/>
  </p:sldIdLst>
  <p:sldSz cx="9144000" cy="6858000" type="screen4x3"/>
  <p:notesSz cx="9929813" cy="67992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15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8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CC77-3B95-4469-84D1-B34EAB87AA8F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8" y="645812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7A77-F0DF-4D54-B1E9-468E559DE3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39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98" y="1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982" y="3229650"/>
            <a:ext cx="7943850" cy="30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121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98" y="6458121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5F6F4F4-E8EF-418B-9363-F880FF39A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0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8483-2B51-4222-8FC9-1463DE19C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C2C9-7434-4F00-BBB1-A8258C61A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C2C9-7434-4F00-BBB1-A8258C61A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65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C2C9-7434-4F00-BBB1-A8258C61A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C2C9-7434-4F00-BBB1-A8258C61A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30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C2C9-7434-4F00-BBB1-A8258C61A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B55-7934-43DC-B624-73F7E9185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5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78EE-8CFD-472F-925F-76A5DE68D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96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8468B8-85DF-4496-86CF-B9BB57B47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5E66C6-20CA-45D5-A5D9-30E8756D72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76B5-7BA0-4246-9824-6285AA982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0E9B-0B84-4F35-94CD-B1C777B79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EFA1-3846-4AC8-A6B6-DD8DE7956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AF-C370-4B40-87B9-C3F07755D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E1FC-4A4C-43C2-99F3-9027C5B4A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6E0-8802-4214-95CB-50BB54B03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7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30E-4A15-4210-80F6-AD2D32D9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6C1A-74F8-4E69-80F6-DC11BA07A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7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9C2C9-7434-4F00-BBB1-A8258C61A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parkprimaryschoo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253380"/>
            <a:ext cx="7200800" cy="33843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6000" dirty="0" smtClean="0"/>
              <a:t>New to F1 and F2 </a:t>
            </a:r>
          </a:p>
          <a:p>
            <a:pPr algn="ctr"/>
            <a:r>
              <a:rPr lang="en-GB" sz="6000" dirty="0" smtClean="0"/>
              <a:t>September 2020</a:t>
            </a:r>
          </a:p>
          <a:p>
            <a:pPr algn="ctr"/>
            <a:r>
              <a:rPr lang="en-GB" sz="6000" dirty="0" smtClean="0"/>
              <a:t>Information for Parents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2891210" cy="313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F2 Lunch Time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560840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Our team of experienced Welfare Assistants will look after your child during the lunch break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All FS and KS1 children are entitled to a free school meal.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The children can choose from a hot meal or access the deli bar.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Have a look at our menus!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553306"/>
            <a:ext cx="2969890" cy="31324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Trips and Visitors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340768"/>
            <a:ext cx="4254624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fantastic way of gaining experiences and improving confidence and social awareness.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/>
              <a:t>High child adult ratio</a:t>
            </a:r>
          </a:p>
          <a:p>
            <a:endParaRPr lang="en-GB" sz="2400" dirty="0" smtClean="0"/>
          </a:p>
          <a:p>
            <a:r>
              <a:rPr lang="en-GB" sz="2400" dirty="0" smtClean="0"/>
              <a:t>Detailed risk assessments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24" y="864467"/>
            <a:ext cx="2314284" cy="3034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832" y="314886"/>
            <a:ext cx="2027754" cy="2826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57" y="3872789"/>
            <a:ext cx="2042614" cy="273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217" y="2998014"/>
            <a:ext cx="2348995" cy="300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n-GB" dirty="0" smtClean="0"/>
              <a:t>Using the web to keep in touch!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 smtClean="0"/>
              <a:t>School website is updated regularly including copies of all newsletters and letters sent home</a:t>
            </a:r>
          </a:p>
          <a:p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					</a:t>
            </a:r>
            <a:r>
              <a:rPr lang="en-GB" sz="3100" dirty="0" smtClean="0">
                <a:hlinkClick r:id="rId2"/>
              </a:rPr>
              <a:t>www.parkprimaryschool.com</a:t>
            </a:r>
            <a:endParaRPr lang="en-GB" sz="3100" dirty="0" smtClean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r>
              <a:rPr lang="en-GB" sz="2300" dirty="0" smtClean="0"/>
              <a:t>			</a:t>
            </a:r>
            <a:r>
              <a:rPr lang="en-GB" sz="2300" dirty="0"/>
              <a:t> </a:t>
            </a:r>
            <a:r>
              <a:rPr lang="en-GB" sz="2300" dirty="0" smtClean="0"/>
              <a:t>    @</a:t>
            </a:r>
            <a:r>
              <a:rPr lang="en-GB" sz="2300" dirty="0" err="1" smtClean="0"/>
              <a:t>ParkWallasey</a:t>
            </a:r>
            <a:r>
              <a:rPr lang="en-GB" sz="2300" dirty="0" smtClean="0"/>
              <a:t>                  Park Primary School</a:t>
            </a:r>
          </a:p>
          <a:p>
            <a:r>
              <a:rPr lang="en-GB" sz="3100" dirty="0" smtClean="0"/>
              <a:t>Our FB page and Twitter feed are used to give reminders and updates.</a:t>
            </a:r>
          </a:p>
          <a:p>
            <a:r>
              <a:rPr lang="en-GB" sz="3100" dirty="0" smtClean="0"/>
              <a:t>Class Twitter pages give information about what exciting activities your </a:t>
            </a:r>
            <a:r>
              <a:rPr lang="en-GB" sz="3100" dirty="0" err="1" smtClean="0"/>
              <a:t>childs’</a:t>
            </a:r>
            <a:r>
              <a:rPr lang="en-GB" sz="3100" dirty="0" smtClean="0"/>
              <a:t> class has been taking part in.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27" y="2876284"/>
            <a:ext cx="1455696" cy="14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mage result for fb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fb symb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76284"/>
            <a:ext cx="1491871" cy="149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</a:t>
            </a:r>
            <a:endParaRPr lang="en-US" dirty="0"/>
          </a:p>
        </p:txBody>
      </p:sp>
      <p:sp>
        <p:nvSpPr>
          <p:cNvPr id="12391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139952" y="908720"/>
            <a:ext cx="4320480" cy="5256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u="sng" dirty="0"/>
              <a:t>Boys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Long grey trousers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White polo t-shirt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Royal blue jumper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Black shoes (no trainers please)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Grey shorts (summer)</a:t>
            </a:r>
            <a:endParaRPr lang="en-GB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u="sng" dirty="0"/>
              <a:t>Girls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Grey </a:t>
            </a:r>
            <a:r>
              <a:rPr lang="en-GB" sz="2000" dirty="0" smtClean="0"/>
              <a:t>skirt or pinafore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White polo t-shirt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Royal blue jumper or cardigan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Black shoes (no trainers/heels)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Blue gingham dress (summer)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4563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Uniform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/>
          <a:lstStyle/>
          <a:p>
            <a:r>
              <a:rPr lang="en-US" sz="2400" b="1" dirty="0" err="1"/>
              <a:t>Wallasey</a:t>
            </a:r>
            <a:r>
              <a:rPr lang="en-US" sz="2400" b="1" dirty="0"/>
              <a:t> </a:t>
            </a:r>
            <a:r>
              <a:rPr lang="en-US" sz="2400" b="1" dirty="0" err="1"/>
              <a:t>Schoolwear</a:t>
            </a:r>
            <a:endParaRPr lang="en-GB" sz="2400" dirty="0"/>
          </a:p>
          <a:p>
            <a:pPr marL="0" indent="0">
              <a:buNone/>
            </a:pPr>
            <a:r>
              <a:rPr lang="en-US" sz="2400" dirty="0" smtClean="0"/>
              <a:t>	Based </a:t>
            </a:r>
            <a:r>
              <a:rPr lang="en-US" sz="2400" dirty="0"/>
              <a:t>at Misty Blues, Manor Road, </a:t>
            </a:r>
            <a:r>
              <a:rPr lang="en-US" sz="2400" dirty="0" smtClean="0"/>
              <a:t> 	</a:t>
            </a:r>
            <a:r>
              <a:rPr lang="en-US" sz="2400" dirty="0" err="1" smtClean="0"/>
              <a:t>Wallasey</a:t>
            </a:r>
            <a:r>
              <a:rPr lang="en-US" sz="2400" dirty="0"/>
              <a:t>, CH44 1BY</a:t>
            </a:r>
            <a:endParaRPr lang="en-GB" sz="2400" dirty="0"/>
          </a:p>
          <a:p>
            <a:endParaRPr lang="en-GB" sz="2400" dirty="0"/>
          </a:p>
          <a:p>
            <a:r>
              <a:rPr lang="en-US" sz="2400" b="1" dirty="0"/>
              <a:t>Argyle Sports and Work </a:t>
            </a:r>
            <a:r>
              <a:rPr lang="en-US" sz="2400" b="1" dirty="0" smtClean="0"/>
              <a:t>Wear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US" sz="2400" dirty="0" smtClean="0"/>
              <a:t>66 </a:t>
            </a:r>
            <a:r>
              <a:rPr lang="en-US" sz="2400" dirty="0"/>
              <a:t>King Street, </a:t>
            </a:r>
            <a:r>
              <a:rPr lang="en-US" sz="2400" dirty="0" err="1"/>
              <a:t>Wallasey</a:t>
            </a:r>
            <a:r>
              <a:rPr lang="en-US" sz="2400" dirty="0"/>
              <a:t>, Ch44 8AU</a:t>
            </a:r>
            <a:endParaRPr lang="en-GB" sz="2400" dirty="0"/>
          </a:p>
          <a:p>
            <a:endParaRPr lang="en-GB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3852" y="393874"/>
            <a:ext cx="6347714" cy="1320800"/>
          </a:xfrm>
        </p:spPr>
        <p:txBody>
          <a:bodyPr/>
          <a:lstStyle/>
          <a:p>
            <a:r>
              <a:rPr lang="en-GB" dirty="0"/>
              <a:t>PE </a:t>
            </a:r>
            <a:r>
              <a:rPr lang="en-GB" dirty="0" smtClean="0"/>
              <a:t>Kit</a:t>
            </a:r>
            <a:endParaRPr lang="en-US" dirty="0"/>
          </a:p>
        </p:txBody>
      </p:sp>
      <p:sp>
        <p:nvSpPr>
          <p:cNvPr id="13926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923928" y="1714674"/>
            <a:ext cx="4820992" cy="4032448"/>
          </a:xfrm>
        </p:spPr>
        <p:txBody>
          <a:bodyPr>
            <a:noAutofit/>
          </a:bodyPr>
          <a:lstStyle/>
          <a:p>
            <a:r>
              <a:rPr lang="en-GB" sz="3600" dirty="0"/>
              <a:t>White t-shirt </a:t>
            </a:r>
            <a:endParaRPr lang="en-GB" sz="3600" dirty="0" smtClean="0"/>
          </a:p>
          <a:p>
            <a:r>
              <a:rPr lang="en-GB" sz="3600" dirty="0" smtClean="0"/>
              <a:t>Black shorts</a:t>
            </a:r>
            <a:endParaRPr lang="en-GB" sz="3600" dirty="0"/>
          </a:p>
          <a:p>
            <a:r>
              <a:rPr lang="en-GB" sz="3600" dirty="0"/>
              <a:t>Black </a:t>
            </a:r>
            <a:r>
              <a:rPr lang="en-GB" sz="3600" dirty="0" smtClean="0"/>
              <a:t>pumps</a:t>
            </a:r>
          </a:p>
          <a:p>
            <a:endParaRPr lang="en-GB" sz="3600" dirty="0"/>
          </a:p>
          <a:p>
            <a:r>
              <a:rPr lang="en-GB" sz="2400" dirty="0" smtClean="0"/>
              <a:t>F1 have PE on Fridays and can come to school in sportswear.</a:t>
            </a:r>
            <a:endParaRPr lang="en-GB" sz="2400" dirty="0"/>
          </a:p>
          <a:p>
            <a:pPr>
              <a:buFont typeface="Wingdings" pitchFamily="2" charset="2"/>
              <a:buNone/>
            </a:pP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8" y="1988840"/>
            <a:ext cx="3373748" cy="2921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SC028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733576"/>
            <a:ext cx="2640096" cy="1980072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Home-School partnership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56" y="1412776"/>
            <a:ext cx="6347714" cy="4608512"/>
          </a:xfrm>
        </p:spPr>
        <p:txBody>
          <a:bodyPr>
            <a:normAutofit fontScale="85000" lnSpcReduction="20000"/>
          </a:bodyPr>
          <a:lstStyle/>
          <a:p>
            <a:pPr marL="342900" lvl="1" indent="-342900"/>
            <a:r>
              <a:rPr kumimoji="1" lang="en-US" sz="2600" dirty="0">
                <a:solidFill>
                  <a:srgbClr val="002060"/>
                </a:solidFill>
              </a:rPr>
              <a:t>Children learn a great deal from their parents and teachers. Home and school are the two most powerful influences on your child and they should be seen to be always working together</a:t>
            </a:r>
            <a:r>
              <a:rPr kumimoji="1" lang="en-US" sz="26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342900"/>
            <a:endParaRPr kumimoji="1" lang="en-US" sz="2600" dirty="0">
              <a:solidFill>
                <a:srgbClr val="002060"/>
              </a:solidFill>
            </a:endParaRPr>
          </a:p>
          <a:p>
            <a:pPr marL="342900" lvl="1" indent="-342900"/>
            <a:r>
              <a:rPr kumimoji="1" lang="en-US" sz="2600" dirty="0" smtClean="0">
                <a:solidFill>
                  <a:srgbClr val="002060"/>
                </a:solidFill>
              </a:rPr>
              <a:t>Ways you could join in:</a:t>
            </a:r>
          </a:p>
          <a:p>
            <a:pPr marL="1200150" lvl="3" indent="-342900"/>
            <a:r>
              <a:rPr kumimoji="1" lang="en-US" sz="2600" dirty="0" smtClean="0">
                <a:solidFill>
                  <a:srgbClr val="002060"/>
                </a:solidFill>
              </a:rPr>
              <a:t>Support our PTA</a:t>
            </a:r>
          </a:p>
          <a:p>
            <a:pPr marL="1200150" lvl="3" indent="-342900"/>
            <a:r>
              <a:rPr kumimoji="1" lang="en-US" sz="2600" dirty="0" smtClean="0">
                <a:solidFill>
                  <a:srgbClr val="002060"/>
                </a:solidFill>
              </a:rPr>
              <a:t>Attend meetings</a:t>
            </a:r>
          </a:p>
          <a:p>
            <a:pPr marL="1200150" lvl="3" indent="-342900"/>
            <a:r>
              <a:rPr kumimoji="1" lang="en-US" sz="2600" dirty="0" smtClean="0">
                <a:solidFill>
                  <a:srgbClr val="002060"/>
                </a:solidFill>
              </a:rPr>
              <a:t>Read, read, read!</a:t>
            </a:r>
          </a:p>
          <a:p>
            <a:pPr marL="1200150" lvl="3" indent="-342900"/>
            <a:r>
              <a:rPr kumimoji="1" lang="en-GB" sz="2600" dirty="0" smtClean="0">
                <a:solidFill>
                  <a:srgbClr val="002060"/>
                </a:solidFill>
              </a:rPr>
              <a:t>Be a volunteer reader in school and understand how we teach reading</a:t>
            </a:r>
          </a:p>
          <a:p>
            <a:pPr marL="1200150" lvl="3" indent="-342900"/>
            <a:r>
              <a:rPr kumimoji="1" lang="en-GB" sz="2600" dirty="0" smtClean="0">
                <a:solidFill>
                  <a:srgbClr val="002060"/>
                </a:solidFill>
              </a:rPr>
              <a:t>Trips (when we need extra adults!)</a:t>
            </a:r>
          </a:p>
          <a:p>
            <a:pPr marL="1200150" lvl="3" indent="-342900"/>
            <a:endParaRPr lang="en-GB" sz="22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321" y="1484784"/>
            <a:ext cx="7778825" cy="3880773"/>
          </a:xfrm>
        </p:spPr>
        <p:txBody>
          <a:bodyPr/>
          <a:lstStyle/>
          <a:p>
            <a:r>
              <a:rPr lang="en-GB" altLang="en-US" sz="2400" dirty="0" smtClean="0"/>
              <a:t>We will regularly give </a:t>
            </a:r>
            <a:r>
              <a:rPr lang="en-GB" altLang="en-US" sz="2400" dirty="0"/>
              <a:t>you the opportunity to come and look through your child’s </a:t>
            </a:r>
            <a:r>
              <a:rPr lang="en-GB" altLang="en-US" sz="2400" dirty="0" smtClean="0"/>
              <a:t>learning journey book and </a:t>
            </a:r>
            <a:r>
              <a:rPr lang="en-GB" altLang="en-US" sz="2400" dirty="0"/>
              <a:t>celebrate their successes with </a:t>
            </a:r>
            <a:r>
              <a:rPr lang="en-GB" altLang="en-US" sz="2400" dirty="0" smtClean="0"/>
              <a:t>them</a:t>
            </a:r>
          </a:p>
          <a:p>
            <a:r>
              <a:rPr lang="en-GB" altLang="en-US" sz="2400" dirty="0" smtClean="0"/>
              <a:t>Parents’ Evenings</a:t>
            </a:r>
            <a:endParaRPr lang="en-GB" altLang="en-US" sz="2400" dirty="0"/>
          </a:p>
          <a:p>
            <a:r>
              <a:rPr lang="en-GB" altLang="en-US" sz="2400" dirty="0"/>
              <a:t>Workshops with your child </a:t>
            </a:r>
            <a:r>
              <a:rPr lang="en-GB" altLang="en-US" sz="2400" dirty="0" smtClean="0"/>
              <a:t>will take place throughout </a:t>
            </a:r>
            <a:r>
              <a:rPr lang="en-GB" altLang="en-US" sz="2400" dirty="0"/>
              <a:t>the year</a:t>
            </a:r>
          </a:p>
          <a:p>
            <a:r>
              <a:rPr lang="en-GB" altLang="en-US" sz="2400" dirty="0"/>
              <a:t>Reports </a:t>
            </a:r>
            <a:r>
              <a:rPr lang="en-GB" altLang="en-US" sz="2400" dirty="0" smtClean="0"/>
              <a:t>in July</a:t>
            </a:r>
            <a:r>
              <a:rPr lang="en-GB" altLang="en-US" sz="24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60648"/>
            <a:ext cx="6347713" cy="1320800"/>
          </a:xfrm>
        </p:spPr>
        <p:txBody>
          <a:bodyPr/>
          <a:lstStyle/>
          <a:p>
            <a:r>
              <a:rPr lang="en-GB" dirty="0" smtClean="0"/>
              <a:t>Bits and Bobs!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21048"/>
            <a:ext cx="8136904" cy="58772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2400" dirty="0"/>
              <a:t>Please ensure all uniform is labelled with child’s name.</a:t>
            </a:r>
          </a:p>
          <a:p>
            <a:pPr>
              <a:lnSpc>
                <a:spcPct val="80000"/>
              </a:lnSpc>
            </a:pPr>
            <a:endParaRPr lang="en-GB" altLang="en-US" sz="2400" dirty="0"/>
          </a:p>
          <a:p>
            <a:pPr>
              <a:lnSpc>
                <a:spcPct val="80000"/>
              </a:lnSpc>
            </a:pPr>
            <a:r>
              <a:rPr lang="en-GB" altLang="en-US" sz="2400" dirty="0"/>
              <a:t> Children need to have a </a:t>
            </a:r>
            <a:r>
              <a:rPr lang="en-GB" altLang="en-US" sz="2400" dirty="0" smtClean="0"/>
              <a:t>coat </a:t>
            </a:r>
            <a:r>
              <a:rPr lang="en-GB" altLang="en-US" sz="2400" dirty="0"/>
              <a:t>in school.</a:t>
            </a:r>
          </a:p>
          <a:p>
            <a:pPr>
              <a:lnSpc>
                <a:spcPct val="80000"/>
              </a:lnSpc>
            </a:pPr>
            <a:endParaRPr lang="en-GB" altLang="en-US" sz="2400" dirty="0"/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Children sometimes have “accidents”, especially in F1. If these are regular, can you provide a set of spare clothes. </a:t>
            </a:r>
          </a:p>
          <a:p>
            <a:pPr>
              <a:lnSpc>
                <a:spcPct val="80000"/>
              </a:lnSpc>
            </a:pPr>
            <a:endParaRPr lang="en-GB" altLang="en-US" sz="2400" dirty="0" smtClean="0"/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We expect children in F2 to be toilet trained. If there is a medical issue please make an appointment to see the </a:t>
            </a:r>
            <a:r>
              <a:rPr lang="en-GB" altLang="en-US" sz="2400" dirty="0" err="1" smtClean="0"/>
              <a:t>SENDCo</a:t>
            </a:r>
            <a:r>
              <a:rPr lang="en-GB" alt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We are also having a big push on children using a knife and fork independently – if they can’t, please have a practice over the summer.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 smtClean="0"/>
              <a:t>If someone different is picking your child up – please let us know. We need to ensure that everybody is safe.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 smtClean="0"/>
              <a:t>We do have breakfast club and after school provision (Park Rangers) If you require out of hours provision please pick up an application form from the school office.</a:t>
            </a:r>
          </a:p>
        </p:txBody>
      </p:sp>
    </p:spTree>
    <p:extLst>
      <p:ext uri="{BB962C8B-B14F-4D97-AF65-F5344CB8AC3E}">
        <p14:creationId xmlns:p14="http://schemas.microsoft.com/office/powerpoint/2010/main" val="11194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2250" y="260648"/>
            <a:ext cx="8229600" cy="1143000"/>
          </a:xfrm>
        </p:spPr>
        <p:txBody>
          <a:bodyPr>
            <a:normAutofit/>
          </a:bodyPr>
          <a:lstStyle/>
          <a:p>
            <a:r>
              <a:rPr lang="cy-GB" sz="6000" dirty="0" smtClean="0">
                <a:latin typeface="+mn-lt"/>
              </a:rPr>
              <a:t>Thank you</a:t>
            </a:r>
            <a:endParaRPr lang="en-US" sz="6000" dirty="0">
              <a:latin typeface="+mn-lt"/>
            </a:endParaRPr>
          </a:p>
        </p:txBody>
      </p:sp>
      <p:pic>
        <p:nvPicPr>
          <p:cNvPr id="5122" name="Picture 2" descr="http://www.snookerbacker.com/wp-content/uploads/2011/04/any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489" y="2476194"/>
            <a:ext cx="5039122" cy="30002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We are really looking forward to getting to know you and your children!</a:t>
            </a:r>
            <a:endParaRPr lang="en-GB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250" y="5733256"/>
            <a:ext cx="7896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If you need any extra information, please phone the school office on: 638 6008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07133"/>
            <a:ext cx="45005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Who’s who in class – F1</a:t>
            </a:r>
            <a:endParaRPr lang="en-GB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377716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Ms Knight</a:t>
            </a:r>
          </a:p>
          <a:p>
            <a:pPr algn="ctr"/>
            <a:r>
              <a:rPr lang="en-GB" sz="1800" dirty="0" smtClean="0">
                <a:latin typeface="+mn-lt"/>
              </a:rPr>
              <a:t>Class Teacher</a:t>
            </a:r>
            <a:endParaRPr lang="en-GB" sz="18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6980" y="379244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Mrs Reid</a:t>
            </a:r>
          </a:p>
          <a:p>
            <a:pPr algn="ctr"/>
            <a:r>
              <a:rPr lang="en-GB" sz="1800" dirty="0" smtClean="0">
                <a:latin typeface="+mn-lt"/>
              </a:rPr>
              <a:t>Class Teacher</a:t>
            </a:r>
            <a:endParaRPr lang="en-GB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42697"/>
            <a:ext cx="1772289" cy="227865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3" name="Picture 12" descr="\\School.Local\Folder Redirection\Staff Downloads\dunnek\Downloads\371-9AA242846B (1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2697"/>
            <a:ext cx="1800200" cy="227865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933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536504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Who’s who in class – F2</a:t>
            </a:r>
            <a:endParaRPr lang="en-GB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9407" y="2089696"/>
            <a:ext cx="168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Mrs </a:t>
            </a:r>
            <a:r>
              <a:rPr lang="en-GB" sz="1800" dirty="0" err="1" smtClean="0">
                <a:latin typeface="+mn-lt"/>
              </a:rPr>
              <a:t>Eccleson</a:t>
            </a:r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Mrs </a:t>
            </a:r>
            <a:r>
              <a:rPr lang="en-GB" sz="1800" dirty="0" err="1" smtClean="0">
                <a:latin typeface="+mn-lt"/>
              </a:rPr>
              <a:t>Keown</a:t>
            </a:r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Cygnets </a:t>
            </a:r>
          </a:p>
          <a:p>
            <a:r>
              <a:rPr lang="en-GB" sz="1800" dirty="0" smtClean="0">
                <a:latin typeface="+mn-lt"/>
              </a:rPr>
              <a:t>Class Teachers</a:t>
            </a:r>
            <a:endParaRPr lang="en-GB" sz="1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200" y="6313616"/>
            <a:ext cx="766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	  Mrs Owen                                          Miss </a:t>
            </a:r>
            <a:r>
              <a:rPr lang="en-GB" sz="1800" dirty="0" err="1" smtClean="0">
                <a:latin typeface="+mn-lt"/>
              </a:rPr>
              <a:t>Picton</a:t>
            </a:r>
            <a:r>
              <a:rPr lang="en-GB" sz="1800" dirty="0" smtClean="0">
                <a:latin typeface="+mn-lt"/>
              </a:rPr>
              <a:t>	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3715" y="2118363"/>
            <a:ext cx="1709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Miss Allen</a:t>
            </a:r>
          </a:p>
          <a:p>
            <a:r>
              <a:rPr lang="en-GB" sz="1800" dirty="0" smtClean="0">
                <a:latin typeface="+mn-lt"/>
              </a:rPr>
              <a:t>Goslings </a:t>
            </a:r>
          </a:p>
          <a:p>
            <a:r>
              <a:rPr lang="en-GB" sz="1800" dirty="0" smtClean="0">
                <a:latin typeface="+mn-lt"/>
              </a:rPr>
              <a:t>Class Teacher</a:t>
            </a:r>
            <a:endParaRPr lang="en-GB" sz="18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95" y="3643737"/>
            <a:ext cx="1801462" cy="231616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01" y="3672368"/>
            <a:ext cx="1801462" cy="231616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0" y="1211334"/>
            <a:ext cx="1475512" cy="221326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60" y="1211334"/>
            <a:ext cx="1475447" cy="221317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9" y="1278573"/>
            <a:ext cx="1560074" cy="207869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76064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Who’s who around school</a:t>
            </a:r>
            <a:endParaRPr lang="en-GB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45" y="4349277"/>
            <a:ext cx="1323228" cy="1719273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1918"/>
            <a:ext cx="1333500" cy="17145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7617"/>
            <a:ext cx="1333333" cy="1714286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2226" y="297999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Mr </a:t>
            </a:r>
            <a:r>
              <a:rPr lang="en-GB" sz="1800" dirty="0" err="1" smtClean="0">
                <a:latin typeface="+mn-lt"/>
              </a:rPr>
              <a:t>Mellin</a:t>
            </a:r>
            <a:endParaRPr lang="en-GB" sz="1800" dirty="0" smtClean="0">
              <a:latin typeface="+mn-lt"/>
            </a:endParaRPr>
          </a:p>
          <a:p>
            <a:pPr algn="ctr"/>
            <a:r>
              <a:rPr lang="en-GB" sz="1800" dirty="0" err="1" smtClean="0">
                <a:latin typeface="+mn-lt"/>
              </a:rPr>
              <a:t>Headteacher</a:t>
            </a:r>
            <a:endParaRPr lang="en-GB" sz="1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042083"/>
            <a:ext cx="251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Mrs </a:t>
            </a:r>
            <a:r>
              <a:rPr lang="en-GB" sz="1800" dirty="0" err="1" smtClean="0">
                <a:latin typeface="+mn-lt"/>
              </a:rPr>
              <a:t>Eccleson</a:t>
            </a:r>
            <a:endParaRPr lang="en-GB" sz="1800" dirty="0" smtClean="0">
              <a:latin typeface="+mn-lt"/>
            </a:endParaRPr>
          </a:p>
          <a:p>
            <a:pPr algn="ctr"/>
            <a:r>
              <a:rPr lang="en-GB" sz="1800" dirty="0" smtClean="0">
                <a:latin typeface="+mn-lt"/>
              </a:rPr>
              <a:t>FS/Y1 Leader</a:t>
            </a:r>
            <a:endParaRPr lang="en-GB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763" y="604208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Mrs Smyth</a:t>
            </a:r>
          </a:p>
          <a:p>
            <a:pPr algn="ctr"/>
            <a:r>
              <a:rPr lang="en-GB" sz="1800" dirty="0" err="1" smtClean="0">
                <a:latin typeface="+mn-lt"/>
              </a:rPr>
              <a:t>SENDCo</a:t>
            </a:r>
            <a:endParaRPr lang="en-GB" sz="1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6068550"/>
            <a:ext cx="211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Mr Stuart</a:t>
            </a:r>
          </a:p>
          <a:p>
            <a:pPr algn="ctr"/>
            <a:r>
              <a:rPr lang="en-GB" sz="1800" dirty="0" smtClean="0">
                <a:latin typeface="+mn-lt"/>
              </a:rPr>
              <a:t>Chair of Governors</a:t>
            </a:r>
            <a:endParaRPr lang="en-GB" sz="1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1729" y="2979996"/>
            <a:ext cx="241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Mrs Dunne </a:t>
            </a:r>
          </a:p>
          <a:p>
            <a:pPr algn="ctr"/>
            <a:r>
              <a:rPr lang="en-GB" sz="1800" dirty="0" smtClean="0">
                <a:latin typeface="+mn-lt"/>
              </a:rPr>
              <a:t>Deputy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Head</a:t>
            </a:r>
            <a:endParaRPr lang="en-GB" sz="180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06672"/>
            <a:ext cx="1315486" cy="175398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78" y="1141918"/>
            <a:ext cx="1186947" cy="170177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968043" y="297999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Mrs Theobald</a:t>
            </a:r>
          </a:p>
          <a:p>
            <a:pPr algn="ctr"/>
            <a:r>
              <a:rPr lang="en-GB" sz="1800" dirty="0" smtClean="0">
                <a:latin typeface="+mn-lt"/>
              </a:rPr>
              <a:t>Assistant Head</a:t>
            </a:r>
            <a:endParaRPr lang="en-GB" sz="1800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16" y="4229533"/>
            <a:ext cx="1208366" cy="181254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648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052" y="188640"/>
            <a:ext cx="8229600" cy="9271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00B0F0"/>
                </a:solidFill>
                <a:latin typeface="+mn-lt"/>
              </a:rPr>
              <a:t>Continuing the Learning Journey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412776"/>
            <a:ext cx="7921128" cy="1841246"/>
          </a:xfrm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Foundation Stage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From birth to 5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Foundation 1-children have their 4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birthday in this year</a:t>
            </a:r>
            <a:r>
              <a:rPr lang="en-GB" sz="2000" dirty="0" smtClean="0">
                <a:solidFill>
                  <a:schemeClr val="tx1"/>
                </a:solidFill>
              </a:rPr>
              <a:t>. (Nursery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Foundation </a:t>
            </a:r>
            <a:r>
              <a:rPr lang="en-GB" sz="2000" dirty="0">
                <a:solidFill>
                  <a:schemeClr val="tx1"/>
                </a:solidFill>
              </a:rPr>
              <a:t>2- children have their 5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birthday in this year</a:t>
            </a:r>
            <a:r>
              <a:rPr lang="en-GB" sz="2000" dirty="0" smtClean="0">
                <a:solidFill>
                  <a:schemeClr val="tx1"/>
                </a:solidFill>
              </a:rPr>
              <a:t>. (Reception)</a:t>
            </a:r>
            <a:endParaRPr lang="en-GB" sz="20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000" b="1" dirty="0">
                <a:solidFill>
                  <a:schemeClr val="tx1"/>
                </a:solidFill>
              </a:rPr>
              <a:t>Follow-Early Years Foundation Stage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95288" y="3429001"/>
            <a:ext cx="7921129" cy="17287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900" b="1" u="sng" dirty="0">
                <a:latin typeface="+mn-lt"/>
              </a:rPr>
              <a:t>Key Stage 1 - Infants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900" b="1" dirty="0">
                <a:latin typeface="+mn-lt"/>
              </a:rPr>
              <a:t>Year 1- </a:t>
            </a:r>
            <a:r>
              <a:rPr lang="en-GB" altLang="en-US" sz="1900" dirty="0">
                <a:latin typeface="+mn-lt"/>
              </a:rPr>
              <a:t>children turn 6 in this year.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900" b="1" dirty="0">
                <a:latin typeface="+mn-lt"/>
              </a:rPr>
              <a:t>Year 2-</a:t>
            </a:r>
            <a:r>
              <a:rPr lang="en-GB" altLang="en-US" sz="1900" dirty="0">
                <a:latin typeface="+mn-lt"/>
              </a:rPr>
              <a:t> children turn 7 in this year.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900" b="1" dirty="0">
                <a:latin typeface="+mn-lt"/>
              </a:rPr>
              <a:t>Follow-National Curriculum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95288" y="5310188"/>
            <a:ext cx="7921129" cy="12874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900" b="1" u="sng" dirty="0">
                <a:latin typeface="+mn-lt"/>
              </a:rPr>
              <a:t>Key Stage 2 - Juniors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900" b="1" dirty="0">
                <a:latin typeface="+mn-lt"/>
              </a:rPr>
              <a:t>Years 3, 4, 5, 6</a:t>
            </a:r>
            <a:endParaRPr lang="en-GB" altLang="en-US" sz="1900" dirty="0"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900" b="1" dirty="0">
                <a:latin typeface="+mn-lt"/>
              </a:rPr>
              <a:t>Follow-National Curriculum</a:t>
            </a:r>
          </a:p>
        </p:txBody>
      </p:sp>
    </p:spTree>
    <p:extLst>
      <p:ext uri="{BB962C8B-B14F-4D97-AF65-F5344CB8AC3E}">
        <p14:creationId xmlns:p14="http://schemas.microsoft.com/office/powerpoint/2010/main" val="31076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76313"/>
            <a:ext cx="7200800" cy="1320800"/>
          </a:xfrm>
        </p:spPr>
        <p:txBody>
          <a:bodyPr/>
          <a:lstStyle/>
          <a:p>
            <a:r>
              <a:rPr lang="en-GB" dirty="0" smtClean="0"/>
              <a:t>Characteristics of Effective Learning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02790"/>
            <a:ext cx="7090189" cy="492255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Playing and exploring (engagement)</a:t>
            </a:r>
          </a:p>
          <a:p>
            <a:pPr lvl="2"/>
            <a:r>
              <a:rPr lang="en-GB" sz="1800" dirty="0" smtClean="0"/>
              <a:t>Finding out and exploring</a:t>
            </a:r>
          </a:p>
          <a:p>
            <a:pPr lvl="2"/>
            <a:r>
              <a:rPr lang="en-GB" sz="1800" dirty="0" smtClean="0"/>
              <a:t>Playing with what they know</a:t>
            </a:r>
          </a:p>
          <a:p>
            <a:pPr lvl="2"/>
            <a:r>
              <a:rPr lang="en-GB" sz="1800" dirty="0" smtClean="0"/>
              <a:t>Being willing to ‘have a go’</a:t>
            </a:r>
          </a:p>
          <a:p>
            <a:r>
              <a:rPr lang="en-GB" sz="2400" dirty="0" smtClean="0"/>
              <a:t>Active  Learning (motivation)</a:t>
            </a:r>
          </a:p>
          <a:p>
            <a:pPr lvl="2"/>
            <a:r>
              <a:rPr lang="en-GB" sz="1800" dirty="0" smtClean="0"/>
              <a:t>Being involved and concentrating</a:t>
            </a:r>
          </a:p>
          <a:p>
            <a:pPr lvl="2"/>
            <a:r>
              <a:rPr lang="en-GB" sz="1800" dirty="0" smtClean="0"/>
              <a:t>Keeping trying</a:t>
            </a:r>
          </a:p>
          <a:p>
            <a:pPr lvl="2"/>
            <a:r>
              <a:rPr lang="en-GB" sz="1800" dirty="0" smtClean="0"/>
              <a:t>Enjoying achieving what they set out to do</a:t>
            </a:r>
          </a:p>
          <a:p>
            <a:r>
              <a:rPr lang="en-GB" sz="2400" dirty="0" smtClean="0"/>
              <a:t>Creating and thinking critically (thinking)</a:t>
            </a:r>
          </a:p>
          <a:p>
            <a:pPr lvl="2"/>
            <a:r>
              <a:rPr lang="en-GB" sz="1800" dirty="0" smtClean="0"/>
              <a:t>Having their own ideas</a:t>
            </a:r>
          </a:p>
          <a:p>
            <a:pPr lvl="2"/>
            <a:r>
              <a:rPr lang="en-GB" sz="1800" dirty="0" smtClean="0"/>
              <a:t>Making links</a:t>
            </a:r>
          </a:p>
        </p:txBody>
      </p:sp>
    </p:spTree>
    <p:extLst>
      <p:ext uri="{BB962C8B-B14F-4D97-AF65-F5344CB8AC3E}">
        <p14:creationId xmlns:p14="http://schemas.microsoft.com/office/powerpoint/2010/main" val="8775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546" t="19687" r="33034" b="12797"/>
          <a:stretch/>
        </p:blipFill>
        <p:spPr>
          <a:xfrm>
            <a:off x="3870632" y="1052736"/>
            <a:ext cx="5080928" cy="544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891931"/>
            <a:ext cx="33824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PRIME</a:t>
            </a:r>
            <a:r>
              <a:rPr lang="en-GB" sz="1800" dirty="0" smtClean="0">
                <a:latin typeface="+mn-lt"/>
              </a:rPr>
              <a:t> areas are fundamental, work together and move through to support development in all other areas.</a:t>
            </a:r>
          </a:p>
          <a:p>
            <a:endParaRPr lang="en-GB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Personal, Social and Emotional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Communication and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Physical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SPECIFIC</a:t>
            </a:r>
            <a:r>
              <a:rPr lang="en-GB" sz="1800" dirty="0" smtClean="0">
                <a:latin typeface="+mn-lt"/>
              </a:rPr>
              <a:t> areas include essential skills and knowledge for children to participate successfully in society.</a:t>
            </a:r>
          </a:p>
          <a:p>
            <a:endParaRPr lang="en-GB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Literacy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Understanding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Expressive Arts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43608" y="0"/>
            <a:ext cx="5688632" cy="876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/>
              <a:t>Areas of Learning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769"/>
            <a:ext cx="6347713" cy="823967"/>
          </a:xfrm>
        </p:spPr>
        <p:txBody>
          <a:bodyPr/>
          <a:lstStyle/>
          <a:p>
            <a:pPr algn="l"/>
            <a:r>
              <a:rPr lang="en-GB" dirty="0" smtClean="0"/>
              <a:t>F1 Daily Routine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196752"/>
            <a:ext cx="3312368" cy="520964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Self registration</a:t>
            </a:r>
            <a:endParaRPr lang="en-GB" sz="2400" dirty="0"/>
          </a:p>
          <a:p>
            <a:r>
              <a:rPr lang="en-GB" sz="2400" dirty="0" smtClean="0"/>
              <a:t>Welcome activities</a:t>
            </a:r>
          </a:p>
          <a:p>
            <a:r>
              <a:rPr lang="en-GB" sz="2400" dirty="0" smtClean="0"/>
              <a:t>Adult and independent activities</a:t>
            </a:r>
          </a:p>
          <a:p>
            <a:r>
              <a:rPr lang="en-GB" sz="2400" dirty="0" smtClean="0"/>
              <a:t>Challenges</a:t>
            </a:r>
          </a:p>
          <a:p>
            <a:r>
              <a:rPr lang="en-GB" sz="2400" dirty="0" smtClean="0"/>
              <a:t>Continuous provision</a:t>
            </a:r>
          </a:p>
          <a:p>
            <a:r>
              <a:rPr lang="en-GB" sz="2400" dirty="0" smtClean="0"/>
              <a:t>Key Person Time</a:t>
            </a:r>
          </a:p>
          <a:p>
            <a:r>
              <a:rPr lang="en-GB" sz="2400" dirty="0" smtClean="0"/>
              <a:t>Ready for home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"/>
          <a:stretch/>
        </p:blipFill>
        <p:spPr>
          <a:xfrm rot="5400000">
            <a:off x="3707904" y="3861048"/>
            <a:ext cx="3096344" cy="2376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9216" y="766014"/>
            <a:ext cx="3068958" cy="240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4246" y="3890968"/>
            <a:ext cx="3081642" cy="2301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815" y="432047"/>
            <a:ext cx="2307112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769"/>
            <a:ext cx="6347713" cy="823967"/>
          </a:xfrm>
        </p:spPr>
        <p:txBody>
          <a:bodyPr/>
          <a:lstStyle/>
          <a:p>
            <a:pPr algn="l"/>
            <a:r>
              <a:rPr lang="en-GB" dirty="0" smtClean="0"/>
              <a:t>F2 Daily Routine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196752"/>
            <a:ext cx="3312368" cy="520964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Welcome activities</a:t>
            </a:r>
          </a:p>
          <a:p>
            <a:r>
              <a:rPr lang="en-GB" sz="2400" dirty="0" smtClean="0"/>
              <a:t>Register</a:t>
            </a:r>
          </a:p>
          <a:p>
            <a:r>
              <a:rPr lang="en-GB" sz="2400" dirty="0" smtClean="0"/>
              <a:t>Literacy</a:t>
            </a:r>
          </a:p>
          <a:p>
            <a:r>
              <a:rPr lang="en-GB" sz="2400" dirty="0" smtClean="0"/>
              <a:t>Phonics</a:t>
            </a:r>
          </a:p>
          <a:p>
            <a:r>
              <a:rPr lang="en-GB" sz="2400" dirty="0" smtClean="0"/>
              <a:t>Lunch</a:t>
            </a:r>
          </a:p>
          <a:p>
            <a:r>
              <a:rPr lang="en-GB" sz="2400" dirty="0" smtClean="0"/>
              <a:t>Maths</a:t>
            </a:r>
          </a:p>
          <a:p>
            <a:r>
              <a:rPr lang="en-GB" sz="2400" dirty="0" smtClean="0"/>
              <a:t>Challenges</a:t>
            </a:r>
          </a:p>
          <a:p>
            <a:r>
              <a:rPr lang="en-GB" sz="2400" dirty="0" smtClean="0"/>
              <a:t>Continuous provision</a:t>
            </a:r>
          </a:p>
          <a:p>
            <a:r>
              <a:rPr lang="en-GB" sz="2400" dirty="0" smtClean="0"/>
              <a:t>Key Person Time</a:t>
            </a:r>
          </a:p>
          <a:p>
            <a:r>
              <a:rPr lang="en-GB" sz="2400" dirty="0" smtClean="0"/>
              <a:t>Ready for home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829" y="3676955"/>
            <a:ext cx="2223619" cy="2997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63" y="522397"/>
            <a:ext cx="2296133" cy="31411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966" y="3663508"/>
            <a:ext cx="2296133" cy="3069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368" y="508950"/>
            <a:ext cx="2241079" cy="3145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1961</TotalTime>
  <Words>779</Words>
  <Application>Microsoft Office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Comic Sans MS</vt:lpstr>
      <vt:lpstr>Garamond</vt:lpstr>
      <vt:lpstr>Trebuchet MS</vt:lpstr>
      <vt:lpstr>Wingdings</vt:lpstr>
      <vt:lpstr>Wingdings 3</vt:lpstr>
      <vt:lpstr>Facet</vt:lpstr>
      <vt:lpstr>PowerPoint Presentation</vt:lpstr>
      <vt:lpstr>Who’s who in class – F1</vt:lpstr>
      <vt:lpstr>Who’s who in class – F2</vt:lpstr>
      <vt:lpstr>Who’s who around school</vt:lpstr>
      <vt:lpstr>Continuing the Learning Journey</vt:lpstr>
      <vt:lpstr>Characteristics of Effective Learning</vt:lpstr>
      <vt:lpstr>PowerPoint Presentation</vt:lpstr>
      <vt:lpstr>F1 Daily Routine</vt:lpstr>
      <vt:lpstr>F2 Daily Routine</vt:lpstr>
      <vt:lpstr>F2 Lunch Time</vt:lpstr>
      <vt:lpstr>School Trips and Visitors</vt:lpstr>
      <vt:lpstr>Using the web to keep in touch!</vt:lpstr>
      <vt:lpstr>Uniform</vt:lpstr>
      <vt:lpstr>School Uniform Providers</vt:lpstr>
      <vt:lpstr>PE Kit</vt:lpstr>
      <vt:lpstr>Home-School partnership</vt:lpstr>
      <vt:lpstr>Parent Meetings</vt:lpstr>
      <vt:lpstr>Bits and Bobs!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to F2</dc:title>
  <dc:creator>me</dc:creator>
  <cp:lastModifiedBy>H Eccleson</cp:lastModifiedBy>
  <cp:revision>151</cp:revision>
  <cp:lastPrinted>2019-06-26T10:31:46Z</cp:lastPrinted>
  <dcterms:created xsi:type="dcterms:W3CDTF">2006-05-21T19:19:19Z</dcterms:created>
  <dcterms:modified xsi:type="dcterms:W3CDTF">2020-06-17T12:46:25Z</dcterms:modified>
</cp:coreProperties>
</file>